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70" r:id="rId5"/>
    <p:sldId id="263" r:id="rId6"/>
    <p:sldId id="264" r:id="rId7"/>
    <p:sldId id="265" r:id="rId8"/>
    <p:sldId id="258" r:id="rId9"/>
    <p:sldId id="260" r:id="rId10"/>
    <p:sldId id="266" r:id="rId11"/>
    <p:sldId id="267" r:id="rId12"/>
    <p:sldId id="259" r:id="rId13"/>
    <p:sldId id="268" r:id="rId14"/>
    <p:sldId id="271" r:id="rId15"/>
    <p:sldId id="269" r:id="rId16"/>
    <p:sldId id="273" r:id="rId17"/>
    <p:sldId id="272" r:id="rId18"/>
    <p:sldId id="27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66719-7107-4A3B-83C9-4A9187809B6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3F73-67D0-4E95-8B20-0021E81B49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2233B-94C2-4827-9FDF-0CD8D42EC4E4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8316-A8E5-4B3F-B4FD-A28791D06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8XHLakfV5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i2PKwnN2W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.ytimg.com/vi/EOefuksrW0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"/>
            <a:ext cx="9144000" cy="5149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076700"/>
            <a:ext cx="8458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Goudy Old Style" pitchFamily="18" charset="0"/>
              </a:rPr>
              <a:t>How has German Expressionism influenced modern film?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rontofilmsociety.org/files/2016/10/Joyless-Stree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576" y="0"/>
            <a:ext cx="4470424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419100"/>
            <a:ext cx="4343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STREET FILMS</a:t>
            </a:r>
            <a:endParaRPr lang="en-US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Subcategory of </a:t>
            </a:r>
            <a:r>
              <a:rPr lang="en-US" dirty="0" err="1" smtClean="0"/>
              <a:t>Kammerspiel</a:t>
            </a:r>
            <a:r>
              <a:rPr lang="en-US" dirty="0" smtClean="0"/>
              <a:t> films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“…the male protagonists are drawn away from home, family, and the bourgeois life by the lure of the city –the seductive promise of excitement and sensual pleasures” (42).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Plots are considered “morbidly sentimental”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Major Street Films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Karl </a:t>
            </a:r>
            <a:r>
              <a:rPr lang="en-US" dirty="0" err="1" smtClean="0"/>
              <a:t>Grune</a:t>
            </a:r>
            <a:r>
              <a:rPr lang="en-US" dirty="0" smtClean="0"/>
              <a:t> –</a:t>
            </a:r>
            <a:r>
              <a:rPr lang="en-US" i="1" dirty="0" smtClean="0"/>
              <a:t>The Street</a:t>
            </a:r>
            <a:r>
              <a:rPr lang="en-US" dirty="0" smtClean="0"/>
              <a:t> (1923)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G.W. Pabst –</a:t>
            </a:r>
            <a:r>
              <a:rPr lang="en-US" i="1" dirty="0" smtClean="0"/>
              <a:t>The Joyless Street</a:t>
            </a:r>
            <a:r>
              <a:rPr lang="en-US" dirty="0" smtClean="0"/>
              <a:t> (1925)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Bruno </a:t>
            </a:r>
            <a:r>
              <a:rPr lang="en-US" dirty="0" err="1" smtClean="0"/>
              <a:t>Rahn</a:t>
            </a:r>
            <a:r>
              <a:rPr lang="en-US" dirty="0" smtClean="0"/>
              <a:t> –</a:t>
            </a:r>
            <a:r>
              <a:rPr lang="en-US" i="1" dirty="0" smtClean="0"/>
              <a:t>Tragedy of a Street </a:t>
            </a:r>
            <a:r>
              <a:rPr lang="en-US" dirty="0" smtClean="0"/>
              <a:t>(1927)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en/e/e7/The_Cabinet_of_Dr_Caligari_Conrad_Vei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6353175" cy="5200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104138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IMPORTANT CONCEPT:</a:t>
            </a:r>
          </a:p>
          <a:p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German film makers were preoccupied with the psychological rather than the social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Points of View + Effects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3733800" cy="3771636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Subjective Camera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gives insight into character’s state of mind</a:t>
            </a:r>
          </a:p>
          <a:p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Low Camera Angle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-exaggerates size and importance.</a:t>
            </a:r>
          </a:p>
          <a:p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High Camera Angle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-emphasizes vulnerability</a:t>
            </a:r>
            <a:endParaRPr lang="en-US" b="1" u="sng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386" name="Picture 2" descr="http://tusi.academy/resources/uploads/lessons/4869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81100"/>
            <a:ext cx="2090317" cy="1579351"/>
          </a:xfrm>
          <a:prstGeom prst="rect">
            <a:avLst/>
          </a:prstGeom>
          <a:noFill/>
        </p:spPr>
      </p:pic>
      <p:pic>
        <p:nvPicPr>
          <p:cNvPr id="16388" name="Picture 4" descr="http://www.videoeditingsage.com/images/Angles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400300"/>
            <a:ext cx="2286000" cy="1371600"/>
          </a:xfrm>
          <a:prstGeom prst="rect">
            <a:avLst/>
          </a:prstGeom>
          <a:noFill/>
        </p:spPr>
      </p:pic>
      <p:sp>
        <p:nvSpPr>
          <p:cNvPr id="16390" name="AutoShape 6" descr="https://blog.okturtles.com/wp-content/uploads/2016/03/lordringsfellow_p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ttps://blog.okturtles.com/wp-content/uploads/2016/03/lordringsfellow_p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https://blog.okturtles.com/wp-content/uploads/2016/03/lordringsfellow_p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https://blog.okturtles.com/wp-content/uploads/2016/03/lordringsfellow_p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8" name="Picture 14" descr="Image result for high camera 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48100"/>
            <a:ext cx="2269067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adsttc.com/media/images/55e8/9d1b/46fe/9f6f/6100/00f4/newsletter/caligari_0.jpg?1441307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53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114300"/>
            <a:ext cx="4343400" cy="5355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OTHER MAJOR ADVANCEMENTS</a:t>
            </a:r>
            <a:endParaRPr lang="en-US" u="sng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 design –exaggerated and huge; spectacle was very important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Scripts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Americans were very improvisational; Germans had very detailed scripts and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Performance styles –move away from theatrical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Attempt to capture psychological states; simplified performances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Lighting –played with light and shadow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Low-key light: very low light; screen goes dark; many scenes set at night or by candlelight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Key light: A powerful light on screen, like a window beaming in a stream of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Émile Cohl at Pathé, 1911 (2016 restorations in 4K from Fondation Jérôme  Seydoux-Pathé) - Antti Alanen: Film Di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Émile Cohl at Pathé, 1911 (2016 restorations in 4K from Fondation Jérôme  Seydoux-Pathé) - Antti Alanen: Film Di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Émile Cohl at Pathé, 1911 (2016 restorations in 4K from Fondation Jérôme  Seydoux-Pathé) - Antti Alanen: Film Di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4.bp.blogspot.com/-YOKEliuyhUk/WCtCeyhDjWI/AAAAAAAAF1Q/-FMq7yOi-gAR72hkPngFMGOzh4gif1l9ACLcB/w1200-h630-p-k-no-nu/CINEMA_ORIGINI_03_COHL%252C%2BLES%2BFANTAISIES%2BD%25E2%2580%2599AG%25C3%2589NOR%2BMALTRAC%25C3%2589%2B%2528FR%2B1911%2529%252C%2BD%2BEmile%2BCohl%252C%2Bphoto%2Bcr%2BFondation%2BJ%25C3%25A9r%25C3%25B4me%2BSeydoux-Path%25C3%25A9%252C%2BPar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4.bp.blogspot.com/-YOKEliuyhUk/WCtCeyhDjWI/AAAAAAAAF1Q/-FMq7yOi-gAR72hkPngFMGOzh4gif1l9ACLcB/w1200-h630-p-k-no-nu/CINEMA_ORIGINI_03_COHL%252C%2BLES%2BFANTAISIES%2BD%25E2%2580%2599AG%25C3%2589NOR%2BMALTRAC%25C3%2589%2B%2528FR%2B1911%2529%252C%2BD%2BEmile%2BCohl%252C%2Bphoto%2Bcr%2BFondation%2BJ%25C3%25A9r%25C3%25B4me%2BSeydoux-Path%25C3%25A9%252C%2BPar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s://4.bp.blogspot.com/-YOKEliuyhUk/WCtCeyhDjWI/AAAAAAAAF1Q/-FMq7yOi-gAR72hkPngFMGOzh4gif1l9ACLcB/w1200-h630-p-k-no-nu/CINEMA_ORIGINI_03_COHL%252C%2BLES%2BFANTAISIES%2BD%25E2%2580%2599AG%25C3%2589NOR%2BMALTRAC%25C3%2589%2B%2528FR%2B1911%2529%252C%2BD%2BEmile%2BCohl%252C%2Bphoto%2Bcr%2BFondation%2BJ%25C3%25A9r%25C3%25B4me%2BSeydoux-Path%25C3%25A9%252C%2BPar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190500"/>
            <a:ext cx="3276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Animation Terms:</a:t>
            </a:r>
          </a:p>
          <a:p>
            <a:endParaRPr lang="en-US" dirty="0" smtClean="0"/>
          </a:p>
          <a:p>
            <a:r>
              <a:rPr lang="en-US" b="1" dirty="0" smtClean="0"/>
              <a:t>Key framing: </a:t>
            </a:r>
            <a:r>
              <a:rPr lang="en-US" dirty="0" smtClean="0"/>
              <a:t>Animators choose starting point and ending point for character and fill in every frame between to create movement</a:t>
            </a:r>
          </a:p>
          <a:p>
            <a:endParaRPr lang="en-US" b="1" dirty="0" smtClean="0"/>
          </a:p>
          <a:p>
            <a:r>
              <a:rPr lang="en-US" b="1" dirty="0" err="1" smtClean="0"/>
              <a:t>Cel</a:t>
            </a:r>
            <a:r>
              <a:rPr lang="en-US" b="1" dirty="0" smtClean="0"/>
              <a:t> animation: </a:t>
            </a:r>
            <a:r>
              <a:rPr lang="en-US" dirty="0" smtClean="0"/>
              <a:t>Animator only has to make changes to element that moves</a:t>
            </a:r>
          </a:p>
          <a:p>
            <a:endParaRPr lang="en-US" b="1" dirty="0" smtClean="0"/>
          </a:p>
          <a:p>
            <a:r>
              <a:rPr lang="en-US" b="1" dirty="0" err="1" smtClean="0"/>
              <a:t>Rotoscoping</a:t>
            </a:r>
            <a:r>
              <a:rPr lang="en-US" b="1" dirty="0" smtClean="0"/>
              <a:t>: </a:t>
            </a:r>
            <a:r>
              <a:rPr lang="en-US" dirty="0" smtClean="0"/>
              <a:t>Animating over existing live action</a:t>
            </a:r>
          </a:p>
          <a:p>
            <a:endParaRPr lang="en-US" b="1" dirty="0" smtClean="0"/>
          </a:p>
          <a:p>
            <a:r>
              <a:rPr lang="en-US" b="1" dirty="0" err="1" smtClean="0"/>
              <a:t>Multiplane</a:t>
            </a:r>
            <a:r>
              <a:rPr lang="en-US" b="1" dirty="0" smtClean="0"/>
              <a:t> Camera: </a:t>
            </a:r>
            <a:r>
              <a:rPr lang="en-US" dirty="0" smtClean="0"/>
              <a:t>Took different layers of animation that moved to the camera, allowing objects to maintain distance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1042" name="Picture 18" descr="Fleischer Studios Taught Superman to Quit Leaping and 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52500"/>
            <a:ext cx="4927600" cy="36957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4838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The Early Days of Animation on 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sianjournal.com/entertainment/files/2013/09/pirates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50" y="-190501"/>
            <a:ext cx="9391650" cy="5905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723900"/>
            <a:ext cx="2514600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Mise</a:t>
            </a:r>
            <a:r>
              <a:rPr lang="en-US" b="1" dirty="0" smtClean="0">
                <a:solidFill>
                  <a:schemeClr val="bg1"/>
                </a:solidFill>
              </a:rPr>
              <a:t> en scene </a:t>
            </a:r>
            <a:r>
              <a:rPr lang="en-US" dirty="0" smtClean="0">
                <a:solidFill>
                  <a:schemeClr val="bg1"/>
                </a:solidFill>
              </a:rPr>
              <a:t>–Anything that appears before the camera and its arrangement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Composition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Lighting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Costumes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2"/>
                </a:solidFill>
              </a:rPr>
              <a:t>Lighting and Sets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</a:pPr>
            <a:r>
              <a:rPr lang="en-US">
                <a:solidFill>
                  <a:schemeClr val="lt2"/>
                </a:solidFill>
              </a:rPr>
              <a:t>American Method: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US">
                <a:solidFill>
                  <a:schemeClr val="lt2"/>
                </a:solidFill>
              </a:rPr>
              <a:t>Take out roof for interior lighting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US">
                <a:solidFill>
                  <a:schemeClr val="lt2"/>
                </a:solidFill>
              </a:rPr>
              <a:t>Film on location whenever possible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381000" y="30099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German Method: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Light multiple areas to establish mood and draw attention</a:t>
            </a:r>
            <a:endParaRPr sz="2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Build massive sets for both indoor and outdoor scenes.</a:t>
            </a:r>
            <a:endParaRPr sz="2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the United States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800601" cy="2407921"/>
          </a:xfrm>
          <a:prstGeom prst="rect">
            <a:avLst/>
          </a:prstGeom>
          <a:noFill/>
        </p:spPr>
      </p:pic>
      <p:pic>
        <p:nvPicPr>
          <p:cNvPr id="1028" name="Picture 4" descr="Flag of Germany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24003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800600" y="0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4003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65155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3200" dirty="0" smtClean="0"/>
              <a:t>Acting is based on stage acting (exaggerated)</a:t>
            </a:r>
          </a:p>
          <a:p>
            <a:pPr algn="r">
              <a:buFont typeface="Arial" pitchFamily="34" charset="0"/>
              <a:buChar char="•"/>
            </a:pPr>
            <a:endParaRPr lang="en-US" sz="3200" dirty="0" smtClean="0"/>
          </a:p>
          <a:p>
            <a:pPr algn="r">
              <a:buFont typeface="Arial" pitchFamily="34" charset="0"/>
              <a:buChar char="•"/>
            </a:pPr>
            <a:r>
              <a:rPr lang="en-US" sz="3200" dirty="0" smtClean="0"/>
              <a:t>A lot of improvisation on script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4765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3200" dirty="0" smtClean="0"/>
              <a:t>Acting is based on camera (nuanced)</a:t>
            </a:r>
          </a:p>
          <a:p>
            <a:pPr algn="r">
              <a:buFont typeface="Arial" pitchFamily="34" charset="0"/>
              <a:buChar char="•"/>
            </a:pPr>
            <a:endParaRPr lang="en-US" sz="3200" dirty="0" smtClean="0"/>
          </a:p>
          <a:p>
            <a:pPr algn="r">
              <a:buFont typeface="Arial" pitchFamily="34" charset="0"/>
              <a:buChar char="•"/>
            </a:pPr>
            <a:r>
              <a:rPr lang="en-US" sz="3200" dirty="0" smtClean="0"/>
              <a:t>Script very detailed with drawings and specific lines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ird Reich | Facts &amp; History | Britan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342900"/>
            <a:ext cx="9525000" cy="6334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95300"/>
            <a:ext cx="50292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Rise of the Third Reich</a:t>
            </a:r>
            <a:r>
              <a:rPr lang="en-US" sz="2000" dirty="0" smtClean="0">
                <a:solidFill>
                  <a:schemeClr val="bg2"/>
                </a:solidFill>
              </a:rPr>
              <a:t> leads German directors and actors to flee.  A lot of these artists, including Peter Lorre, Ernst Lubitsch, and Fritz Lang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would be scooped up by Hollywood studios.  (We’ll catch up with them in future units.)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spiegel.de/images/image-136024-breitwandaufmacher-ohlb-136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02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5433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Weird paradox: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Post World War I, Germany is at an all time low.  Inflation, unemployment, and food shortages crippled the country.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This is the highest point for German film (1922-1924)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As a contrast to typical German philosophy, the beliefs of Germany were about amorality and decadence.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visitberlin.de/system/files/styles/visitberlin_teaser_full_width_visitberlin_mobile_1x/private/image/iStock_000074120341_Double_DL_PPT_0.jpg?itok=tD4ERp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40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9243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BERLIN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Center of art in Germany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Saw film with more potential than Americans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Germans develop more complex tones than Americans (Not necessarily good guys and bad guys, but morally / philosophically complex)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Avant Garde and Experimental Cinema Gallery – Dead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800100"/>
            <a:ext cx="678180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Classicist, Formalist, Realist: </a:t>
            </a:r>
            <a:r>
              <a:rPr lang="en-US" dirty="0" smtClean="0">
                <a:solidFill>
                  <a:schemeClr val="bg1"/>
                </a:solidFill>
              </a:rPr>
              <a:t>All film exist on a spectrum between documentary and experimental / </a:t>
            </a:r>
            <a:r>
              <a:rPr lang="en-US" dirty="0" err="1" smtClean="0">
                <a:solidFill>
                  <a:schemeClr val="bg1"/>
                </a:solidFill>
              </a:rPr>
              <a:t>avante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garde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Realism: </a:t>
            </a:r>
            <a:r>
              <a:rPr lang="en-US" dirty="0" smtClean="0">
                <a:solidFill>
                  <a:schemeClr val="bg1"/>
                </a:solidFill>
              </a:rPr>
              <a:t>Leans towards documentary.  Wants to show the world as it really is.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Formalism: </a:t>
            </a:r>
            <a:r>
              <a:rPr lang="en-US" dirty="0" smtClean="0">
                <a:solidFill>
                  <a:schemeClr val="bg1"/>
                </a:solidFill>
              </a:rPr>
              <a:t>Everything is intentionally crafted; creates a sense of a heightened cinematic world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Classicism: </a:t>
            </a:r>
            <a:r>
              <a:rPr lang="en-US" dirty="0" smtClean="0">
                <a:solidFill>
                  <a:schemeClr val="bg1"/>
                </a:solidFill>
              </a:rPr>
              <a:t> Right in the middle.  You often forget you are watching a movie because often choices are safe to serve the story.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076700"/>
            <a:ext cx="5486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Classicism, Formalism, and Realism Explained: 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inolorber.com/media_cache/images/filmgalleryfull/destin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1" y="-266700"/>
            <a:ext cx="10261997" cy="777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266700"/>
            <a:ext cx="4191000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HISTORICAL / MYTHOLOGICAL FILMS or HISTORICAL FANTASIES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Architectural  settings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Careful costuming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Romantic lighting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Massive crowds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Stylized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Directors and films to know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Ernst Lubitsch –</a:t>
            </a:r>
            <a:r>
              <a:rPr lang="en-US" i="1" dirty="0" smtClean="0">
                <a:solidFill>
                  <a:srgbClr val="002060"/>
                </a:solidFill>
              </a:rPr>
              <a:t>Passion</a:t>
            </a:r>
            <a:r>
              <a:rPr lang="en-US" dirty="0" smtClean="0">
                <a:solidFill>
                  <a:srgbClr val="002060"/>
                </a:solidFill>
              </a:rPr>
              <a:t> (1919), </a:t>
            </a:r>
            <a:r>
              <a:rPr lang="en-US" i="1" dirty="0" smtClean="0">
                <a:solidFill>
                  <a:srgbClr val="002060"/>
                </a:solidFill>
              </a:rPr>
              <a:t>Deception</a:t>
            </a:r>
            <a:r>
              <a:rPr lang="en-US" dirty="0" smtClean="0">
                <a:solidFill>
                  <a:srgbClr val="002060"/>
                </a:solidFill>
              </a:rPr>
              <a:t> (1920)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Fritz Lang –</a:t>
            </a:r>
            <a:r>
              <a:rPr lang="en-US" i="1" dirty="0" smtClean="0">
                <a:solidFill>
                  <a:srgbClr val="002060"/>
                </a:solidFill>
              </a:rPr>
              <a:t>Destiny</a:t>
            </a:r>
            <a:r>
              <a:rPr lang="en-US" dirty="0" smtClean="0">
                <a:solidFill>
                  <a:srgbClr val="002060"/>
                </a:solidFill>
              </a:rPr>
              <a:t> (1921), </a:t>
            </a:r>
            <a:r>
              <a:rPr lang="en-US" i="1" dirty="0" smtClean="0">
                <a:solidFill>
                  <a:srgbClr val="002060"/>
                </a:solidFill>
              </a:rPr>
              <a:t>Metropolis </a:t>
            </a:r>
            <a:r>
              <a:rPr lang="en-US" dirty="0" smtClean="0">
                <a:solidFill>
                  <a:srgbClr val="002060"/>
                </a:solidFill>
              </a:rPr>
              <a:t>(1927)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reenprism.com/assets/img/article/c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1485900"/>
            <a:ext cx="11430000" cy="8648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419100"/>
            <a:ext cx="3962400" cy="42473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EXPRESSIONIST FILMS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Sinister and macabre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Décor is exaggerated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Fast motion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Negative images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Superimposition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Stop motion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“Films must be drawings put to life”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famous film in this </a:t>
            </a:r>
            <a:r>
              <a:rPr lang="en-US" dirty="0" err="1" smtClean="0">
                <a:solidFill>
                  <a:schemeClr val="bg1"/>
                </a:solidFill>
              </a:rPr>
              <a:t>submovement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Robert </a:t>
            </a:r>
            <a:r>
              <a:rPr lang="en-US" dirty="0" err="1" smtClean="0">
                <a:solidFill>
                  <a:schemeClr val="bg1"/>
                </a:solidFill>
              </a:rPr>
              <a:t>Wiene’s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The Cabinet of Dr. </a:t>
            </a:r>
            <a:r>
              <a:rPr lang="en-US" i="1" dirty="0" err="1" smtClean="0">
                <a:solidFill>
                  <a:schemeClr val="bg1"/>
                </a:solidFill>
              </a:rPr>
              <a:t>Caligari</a:t>
            </a:r>
            <a:endParaRPr lang="en-US" i="1" dirty="0" smtClean="0">
              <a:solidFill>
                <a:schemeClr val="bg1"/>
              </a:solidFill>
            </a:endParaRP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films: Paul Wegener’s </a:t>
            </a:r>
            <a:r>
              <a:rPr lang="en-US" i="1" dirty="0" smtClean="0">
                <a:solidFill>
                  <a:schemeClr val="bg1"/>
                </a:solidFill>
              </a:rPr>
              <a:t>The Golem</a:t>
            </a:r>
            <a:r>
              <a:rPr lang="en-US" dirty="0" smtClean="0">
                <a:solidFill>
                  <a:schemeClr val="bg1"/>
                </a:solidFill>
              </a:rPr>
              <a:t> and F.W. </a:t>
            </a:r>
            <a:r>
              <a:rPr lang="en-US" dirty="0" err="1" smtClean="0">
                <a:solidFill>
                  <a:schemeClr val="bg1"/>
                </a:solidFill>
              </a:rPr>
              <a:t>Murnau’s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Nosferatu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inecollage.net/images/letzteMann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0"/>
            <a:ext cx="2286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err="1" smtClean="0"/>
              <a:t>Kammerspiel</a:t>
            </a:r>
            <a:r>
              <a:rPr lang="en-US" b="1" u="sng" dirty="0" smtClean="0"/>
              <a:t> film</a:t>
            </a:r>
            <a:endParaRPr lang="en-US" u="sng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Also known as “chamber play film”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Focuses on the lower middle class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Unity of time, place, and action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Virtually no </a:t>
            </a:r>
            <a:r>
              <a:rPr lang="en-US" dirty="0" err="1" smtClean="0"/>
              <a:t>intertitles</a:t>
            </a:r>
            <a:endParaRPr lang="en-US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Few characters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Sparse décor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Objects given extraordinary importance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Intimate psychological content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The Last Laugh (1924) –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F.W.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Murnau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333500"/>
            <a:ext cx="36576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Germans obsessed with psychology v. sociology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Championed the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moving camera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Griffith panned and tilted; Germans moved camera itself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362" name="Picture 2" descr="http://www.reelingreviews.com/thelastlaughpic.jpg?maxWidt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09700"/>
            <a:ext cx="4803775" cy="361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itchFamily="18" charset="0"/>
              </a:rPr>
              <a:t>German Directors to Know</a:t>
            </a:r>
            <a:endParaRPr lang="en-US" dirty="0">
              <a:solidFill>
                <a:schemeClr val="bg1">
                  <a:lumMod val="85000"/>
                </a:schemeClr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F.W.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Murnau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Nosferatu</a:t>
            </a:r>
            <a:endParaRPr lang="en-US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The Last Laugh</a:t>
            </a:r>
          </a:p>
          <a:p>
            <a:pPr lvl="1"/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Sunrise</a:t>
            </a:r>
          </a:p>
          <a:p>
            <a:pPr lvl="1"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909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Fritz Lang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Mabuse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Gambler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</a:rPr>
              <a:t>Metropolis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784</Words>
  <Application>Microsoft Office PowerPoint</Application>
  <PresentationFormat>On-screen Show (16:10)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The Last Laugh (1924) –F.W. Murnau</vt:lpstr>
      <vt:lpstr>German Directors to Know</vt:lpstr>
      <vt:lpstr>Slide 10</vt:lpstr>
      <vt:lpstr>Slide 11</vt:lpstr>
      <vt:lpstr>Points of View + Effects</vt:lpstr>
      <vt:lpstr>Slide 13</vt:lpstr>
      <vt:lpstr>Slide 14</vt:lpstr>
      <vt:lpstr>Slide 15</vt:lpstr>
      <vt:lpstr>Lighting and Sets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thruszkewycz</dc:creator>
  <cp:lastModifiedBy>thruszkewycz</cp:lastModifiedBy>
  <cp:revision>479</cp:revision>
  <dcterms:created xsi:type="dcterms:W3CDTF">2016-09-09T14:04:04Z</dcterms:created>
  <dcterms:modified xsi:type="dcterms:W3CDTF">2023-09-14T18:44:31Z</dcterms:modified>
</cp:coreProperties>
</file>